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3"/>
    <p:sldId id="1017" r:id="rId4"/>
    <p:sldId id="1018" r:id="rId5"/>
    <p:sldId id="1019" r:id="rId6"/>
    <p:sldId id="1020" r:id="rId7"/>
    <p:sldId id="1035" r:id="rId8"/>
    <p:sldId id="1036" r:id="rId9"/>
    <p:sldId id="1037" r:id="rId10"/>
    <p:sldId id="1022" r:id="rId11"/>
    <p:sldId id="1024" r:id="rId12"/>
    <p:sldId id="1038" r:id="rId13"/>
    <p:sldId id="1039" r:id="rId14"/>
    <p:sldId id="1040" r:id="rId15"/>
    <p:sldId id="1041" r:id="rId16"/>
    <p:sldId id="1047" r:id="rId17"/>
    <p:sldId id="1048" r:id="rId1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4" d="100"/>
          <a:sy n="94" d="100"/>
        </p:scale>
        <p:origin x="90" y="33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4" name="文本框 3"/>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机械波</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mn-lt"/>
                <a:ea typeface="微软雅黑" panose="020B0503020204020204" pitchFamily="34" charset="-122"/>
                <a:cs typeface="微软雅黑" panose="020B0503020204020204" pitchFamily="34" charset="-122"/>
              </a:rPr>
              <a:t>1</a:t>
            </a:r>
            <a:r>
              <a:rPr lang="en-US" altLang="zh-CN" sz="4800" b="0" smtClean="0">
                <a:solidFill>
                  <a:srgbClr val="000000"/>
                </a:solidFill>
                <a:latin typeface="+mn-lt"/>
                <a:ea typeface="微软雅黑" panose="020B0503020204020204" pitchFamily="34" charset="-122"/>
                <a:cs typeface="微软雅黑" panose="020B0503020204020204" pitchFamily="34" charset="-122"/>
              </a:rPr>
              <a:t>. </a:t>
            </a:r>
            <a:r>
              <a:rPr lang="zh-CN" altLang="en-US" sz="4800" b="0" smtClean="0">
                <a:solidFill>
                  <a:srgbClr val="000000"/>
                </a:solidFill>
                <a:latin typeface="+mn-lt"/>
                <a:ea typeface="微软雅黑" panose="020B0503020204020204" pitchFamily="34" charset="-122"/>
                <a:cs typeface="微软雅黑" panose="020B0503020204020204" pitchFamily="34" charset="-122"/>
              </a:rPr>
              <a:t>波</a:t>
            </a:r>
            <a:r>
              <a:rPr lang="zh-CN" altLang="en-US" sz="4800" b="0">
                <a:solidFill>
                  <a:srgbClr val="000000"/>
                </a:solidFill>
                <a:latin typeface="+mn-lt"/>
                <a:ea typeface="微软雅黑" panose="020B0503020204020204" pitchFamily="34" charset="-122"/>
                <a:cs typeface="微软雅黑" panose="020B0503020204020204" pitchFamily="34" charset="-122"/>
              </a:rPr>
              <a:t>的形成</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带动法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分析质点的振动方向</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在波的传播中，靠近波源的质点带动后面的质点运动，离波源远的质点跟随离波源近的质点运动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方法：若判断质点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此时的运动方向，可以在质点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靠近波源一侧附近的波形图上找一点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上方，则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向上运动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下方，则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向下运动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3286894" y="3501008"/>
            <a:ext cx="5250558" cy="262921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80;FounderCES"/>
          <p:cNvPicPr/>
          <p:nvPr/>
        </p:nvPicPr>
        <p:blipFill>
          <a:blip r:embed="rId1"/>
          <a:stretch>
            <a:fillRect/>
          </a:stretch>
        </p:blipFill>
        <p:spPr>
          <a:xfrm>
            <a:off x="358412" y="917051"/>
            <a:ext cx="994484" cy="320124"/>
          </a:xfrm>
          <a:prstGeom prst="rect">
            <a:avLst/>
          </a:prstGeom>
        </p:spPr>
      </p:pic>
      <p:pic>
        <p:nvPicPr>
          <p:cNvPr id="7" name="24答案.eps" descr="id:2147491701;FounderCES"/>
          <p:cNvPicPr/>
          <p:nvPr/>
        </p:nvPicPr>
        <p:blipFill>
          <a:blip r:embed="rId2"/>
          <a:stretch>
            <a:fillRect/>
          </a:stretch>
        </p:blipFill>
        <p:spPr>
          <a:xfrm>
            <a:off x="427385" y="5373216"/>
            <a:ext cx="840740" cy="299720"/>
          </a:xfrm>
          <a:prstGeom prst="rect">
            <a:avLst/>
          </a:prstGeom>
        </p:spPr>
      </p:pic>
      <p:sp>
        <p:nvSpPr>
          <p:cNvPr id="4" name="内容占位符 3"/>
          <p:cNvSpPr>
            <a:spLocks noGrp="1"/>
          </p:cNvSpPr>
          <p:nvPr>
            <p:ph idx="1"/>
          </p:nvPr>
        </p:nvSpPr>
        <p:spPr>
          <a:xfrm>
            <a:off x="360854" y="692696"/>
            <a:ext cx="11485848" cy="4524315"/>
          </a:xfrm>
        </p:spPr>
        <p:txBody>
          <a:bodyPr/>
          <a:lstStyle/>
          <a:p>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图甲所示</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沿波的传播方向上有间距均为</a:t>
            </a:r>
            <a:r>
              <a:rPr lang="en-US" altLang="zh-CN" b="1" smtClean="0">
                <a:solidFill>
                  <a:srgbClr val="000000"/>
                </a:solidFill>
                <a:latin typeface="Times New Roman" panose="02020603050405020304" pitchFamily="18" charset="0"/>
                <a:ea typeface="宋体" panose="02010600030101010101" pitchFamily="2" charset="-122"/>
              </a:rPr>
              <a:t>0</a:t>
            </a:r>
            <a:r>
              <a:rPr lang="en-US" altLang="zh-CN" b="1" smtClean="0">
                <a:solidFill>
                  <a:srgbClr val="000000"/>
                </a:solidFill>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1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的六个质点</a:t>
            </a:r>
            <a:r>
              <a:rPr lang="en-US" altLang="zh-CN" b="1" i="1">
                <a:solidFill>
                  <a:srgbClr val="000000"/>
                </a:solidFill>
                <a:latin typeface="Times New Roman" panose="02020603050405020304" pitchFamily="18" charset="0"/>
                <a:ea typeface="宋体" panose="02010600030101010101" pitchFamily="2" charset="-122"/>
              </a:rPr>
              <a:t>a</a:t>
            </a:r>
            <a:r>
              <a:rPr lang="zh-CN" altLang="zh-CN" b="1">
                <a:solidFill>
                  <a:srgbClr val="000000"/>
                </a:solidFill>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b</a:t>
            </a:r>
            <a:r>
              <a:rPr lang="zh-CN" altLang="zh-CN" b="1">
                <a:solidFill>
                  <a:srgbClr val="000000"/>
                </a:solidFill>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c</a:t>
            </a:r>
            <a:r>
              <a:rPr lang="zh-CN" altLang="zh-CN" b="1">
                <a:solidFill>
                  <a:srgbClr val="000000"/>
                </a:solidFill>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d</a:t>
            </a:r>
            <a:r>
              <a:rPr lang="zh-CN" altLang="zh-CN" b="1">
                <a:solidFill>
                  <a:srgbClr val="000000"/>
                </a:solidFill>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e</a:t>
            </a:r>
            <a:r>
              <a:rPr lang="zh-CN" altLang="zh-CN" b="1">
                <a:solidFill>
                  <a:srgbClr val="000000"/>
                </a:solidFill>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f</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它们均静止在各自的平衡位置</a:t>
            </a:r>
            <a:r>
              <a:rPr lang="en-US" altLang="zh-CN" b="1">
                <a:solidFill>
                  <a:srgbClr val="000000"/>
                </a:solidFill>
                <a:latin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时刻振源</a:t>
            </a:r>
            <a:r>
              <a:rPr lang="en-US" altLang="zh-CN" b="1" i="1">
                <a:solidFill>
                  <a:srgbClr val="000000"/>
                </a:solidFill>
                <a:latin typeface="Times New Roman" panose="02020603050405020304" pitchFamily="18" charset="0"/>
                <a:ea typeface="宋体" panose="02010600030101010101" pitchFamily="2" charset="-122"/>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从平衡位置开始沿</a:t>
            </a:r>
            <a:r>
              <a:rPr lang="en-US" altLang="zh-CN" b="1" i="1">
                <a:solidFill>
                  <a:srgbClr val="000000"/>
                </a:solidFill>
                <a:latin typeface="Times New Roman" panose="02020603050405020304" pitchFamily="18" charset="0"/>
                <a:ea typeface="宋体" panose="02010600030101010101" pitchFamily="2" charset="-122"/>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轴正方向做简谐运动</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其振动图像如图乙所示</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形成的简谐横波以</a:t>
            </a:r>
            <a:r>
              <a:rPr lang="en-US" altLang="zh-CN" b="1" smtClean="0">
                <a:solidFill>
                  <a:srgbClr val="000000"/>
                </a:solidFill>
                <a:latin typeface="Times New Roman" panose="02020603050405020304" pitchFamily="18" charset="0"/>
                <a:ea typeface="宋体" panose="02010600030101010101" pitchFamily="2" charset="-122"/>
              </a:rPr>
              <a:t>0</a:t>
            </a:r>
            <a:r>
              <a:rPr lang="en-US" altLang="zh-CN" b="1" smtClean="0">
                <a:solidFill>
                  <a:srgbClr val="000000"/>
                </a:solidFill>
                <a:cs typeface="Times New Roman" panose="02020603050405020304" pitchFamily="18" charset="0"/>
              </a:rPr>
              <a:t>.</a:t>
            </a:r>
            <a:r>
              <a:rPr lang="en-US" altLang="zh-CN" b="1" smtClean="0">
                <a:solidFill>
                  <a:srgbClr val="000000"/>
                </a:solidFill>
                <a:ea typeface="宋体" panose="02010600030101010101" pitchFamily="2" charset="-122"/>
              </a:rPr>
              <a:t>1 </a:t>
            </a:r>
            <a:r>
              <a:rPr lang="en-US" altLang="zh-CN" b="1" smtClean="0">
                <a:solidFill>
                  <a:srgbClr val="000000"/>
                </a:solidFill>
                <a:latin typeface="Times New Roman" panose="02020603050405020304" pitchFamily="18" charset="0"/>
                <a:ea typeface="宋体" panose="02010600030101010101" pitchFamily="2" charset="-122"/>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的速度水平向右传播</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则下列说法正确的是</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运动的路程为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cm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的加速度在减小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的振动方向沿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轴正方向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起振后的振动方向始终与质点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的振动方向</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endParaRPr lang="zh-CN" altLang="en-US"/>
          </a:p>
        </p:txBody>
      </p:sp>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6311230" y="2492896"/>
            <a:ext cx="5201465" cy="2228135"/>
          </a:xfrm>
          <a:prstGeom prst="rect">
            <a:avLst/>
          </a:prstGeom>
        </p:spPr>
      </p:pic>
      <p:sp>
        <p:nvSpPr>
          <p:cNvPr id="5" name="矩形 4"/>
          <p:cNvSpPr/>
          <p:nvPr/>
        </p:nvSpPr>
        <p:spPr>
          <a:xfrm>
            <a:off x="1414686" y="5301208"/>
            <a:ext cx="407484" cy="461665"/>
          </a:xfrm>
          <a:prstGeom prst="rect">
            <a:avLst/>
          </a:prstGeom>
        </p:spPr>
        <p:txBody>
          <a:bodyPr wrap="none">
            <a:spAutoFit/>
          </a:bodyPr>
          <a:lstStyle/>
          <a:p>
            <a:r>
              <a:rPr lang="en-US" altLang="zh-CN" sz="2400">
                <a:solidFill>
                  <a:srgbClr val="000000"/>
                </a:solidFill>
              </a:rPr>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1694;FounderCES"/>
          <p:cNvPicPr/>
          <p:nvPr/>
        </p:nvPicPr>
        <p:blipFill>
          <a:blip r:embed="rId1"/>
          <a:stretch>
            <a:fillRect/>
          </a:stretch>
        </p:blipFill>
        <p:spPr>
          <a:xfrm>
            <a:off x="406574" y="948222"/>
            <a:ext cx="764309" cy="272473"/>
          </a:xfrm>
          <a:prstGeom prst="rect">
            <a:avLst/>
          </a:prstGeom>
        </p:spPr>
      </p:pic>
      <p:sp>
        <p:nvSpPr>
          <p:cNvPr id="6" name="内容占位符 5"/>
          <p:cNvSpPr>
            <a:spLocks noGrp="1"/>
          </p:cNvSpPr>
          <p:nvPr>
            <p:ph idx="1"/>
          </p:nvPr>
        </p:nvSpPr>
        <p:spPr>
          <a:xfrm>
            <a:off x="360854" y="692696"/>
            <a:ext cx="11485848" cy="5355312"/>
          </a:xfrm>
        </p:spPr>
        <p:txBody>
          <a:bodyPr/>
          <a:lstStyle/>
          <a:p>
            <a:pPr algn="dist" hangingPunct="0">
              <a:spcAft>
                <a:spcPts val="0"/>
              </a:spcAft>
              <a:tabLst>
                <a:tab pos="630110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波的振动周期为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振动形式传播到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点需要</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内质点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振动了</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运动路程为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同理可知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30110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末质点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开始振动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起振的方向与质点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起振方向相同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5 s</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时间内质点</a:t>
            </a:r>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从平衡位置往</a:t>
            </a:r>
            <a:r>
              <a:rPr lang="en-US" altLang="zh-CN" b="1" i="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轴负方向运动</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加速度增大</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末质点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开始振动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末到达平衡位置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30110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向下</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振动方向沿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轴负方向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相距半个波长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振动方向始终相反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箭头右下.eps" descr="id:2147492398;FounderCES"/>
          <p:cNvPicPr/>
          <p:nvPr/>
        </p:nvPicPr>
        <p:blipFill>
          <a:blip r:embed="rId2"/>
          <a:stretch>
            <a:fillRect/>
          </a:stretch>
        </p:blipFill>
        <p:spPr>
          <a:xfrm>
            <a:off x="591243" y="3030079"/>
            <a:ext cx="394970" cy="310515"/>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7679382" y="3717032"/>
            <a:ext cx="4239328" cy="1815987"/>
          </a:xfrm>
          <a:prstGeom prst="rect">
            <a:avLst/>
          </a:prstGeom>
        </p:spPr>
      </p:pic>
      <p:sp>
        <p:nvSpPr>
          <p:cNvPr id="2" name="矩形 1"/>
          <p:cNvSpPr/>
          <p:nvPr/>
        </p:nvSpPr>
        <p:spPr>
          <a:xfrm>
            <a:off x="1054646" y="2780928"/>
            <a:ext cx="10657184" cy="1200329"/>
          </a:xfrm>
          <a:prstGeom prst="rect">
            <a:avLst/>
          </a:prstGeom>
        </p:spPr>
        <p:txBody>
          <a:bodyPr wrap="square">
            <a:spAutoFit/>
          </a:bodyPr>
          <a:lstStyle/>
          <a:p>
            <a:pPr>
              <a:lnSpc>
                <a:spcPct val="150000"/>
              </a:lnSpc>
            </a:pPr>
            <a:r>
              <a:rPr lang="en-US" altLang="zh-CN" sz="2400" smtClean="0">
                <a:solidFill>
                  <a:srgbClr val="00AEEF"/>
                </a:solidFill>
                <a:cs typeface="Times New Roman" panose="02020603050405020304" pitchFamily="18" charset="0"/>
              </a:rPr>
              <a:t>2 s</a:t>
            </a:r>
            <a:r>
              <a:rPr lang="zh-CN" altLang="zh-CN" sz="2400">
                <a:solidFill>
                  <a:srgbClr val="00AEEF"/>
                </a:solidFill>
                <a:ea typeface="楷体" panose="02010609060101010101" pitchFamily="49" charset="-122"/>
                <a:cs typeface="Times New Roman" panose="02020603050405020304" pitchFamily="18" charset="0"/>
              </a:rPr>
              <a:t>末</a:t>
            </a:r>
            <a:r>
              <a:rPr lang="en-US" altLang="zh-CN" sz="2400" i="1">
                <a:solidFill>
                  <a:srgbClr val="00AEEF"/>
                </a:solidFill>
                <a:cs typeface="Times New Roman" panose="02020603050405020304" pitchFamily="18" charset="0"/>
              </a:rPr>
              <a:t>c</a:t>
            </a:r>
            <a:r>
              <a:rPr lang="zh-CN" altLang="zh-CN" sz="2400">
                <a:solidFill>
                  <a:srgbClr val="00AEEF"/>
                </a:solidFill>
                <a:ea typeface="楷体" panose="02010609060101010101" pitchFamily="49" charset="-122"/>
                <a:cs typeface="Times New Roman" panose="02020603050405020304" pitchFamily="18" charset="0"/>
              </a:rPr>
              <a:t>点开始按照</a:t>
            </a:r>
            <a:r>
              <a:rPr lang="en-US" altLang="zh-CN" sz="2400" i="1">
                <a:solidFill>
                  <a:srgbClr val="00AEEF"/>
                </a:solidFill>
                <a:cs typeface="Times New Roman" panose="02020603050405020304" pitchFamily="18" charset="0"/>
              </a:rPr>
              <a:t>a</a:t>
            </a:r>
            <a:r>
              <a:rPr lang="zh-CN" altLang="zh-CN" sz="2400">
                <a:solidFill>
                  <a:srgbClr val="00AEEF"/>
                </a:solidFill>
                <a:ea typeface="楷体" panose="02010609060101010101" pitchFamily="49" charset="-122"/>
                <a:cs typeface="Times New Roman" panose="02020603050405020304" pitchFamily="18" charset="0"/>
              </a:rPr>
              <a:t>点的振动模式振动</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即比</a:t>
            </a:r>
            <a:r>
              <a:rPr lang="en-US" altLang="zh-CN" sz="2400" i="1">
                <a:solidFill>
                  <a:srgbClr val="00AEEF"/>
                </a:solidFill>
                <a:cs typeface="Times New Roman" panose="02020603050405020304" pitchFamily="18" charset="0"/>
              </a:rPr>
              <a:t>a</a:t>
            </a:r>
            <a:r>
              <a:rPr lang="zh-CN" altLang="zh-CN" sz="2400">
                <a:solidFill>
                  <a:srgbClr val="00AEEF"/>
                </a:solidFill>
                <a:ea typeface="楷体" panose="02010609060101010101" pitchFamily="49" charset="-122"/>
                <a:cs typeface="Times New Roman" panose="02020603050405020304" pitchFamily="18" charset="0"/>
              </a:rPr>
              <a:t>点晚振动</a:t>
            </a:r>
            <a:r>
              <a:rPr lang="en-US" altLang="zh-CN" sz="2400" smtClean="0">
                <a:solidFill>
                  <a:srgbClr val="00AEEF"/>
                </a:solidFill>
                <a:cs typeface="Times New Roman" panose="02020603050405020304" pitchFamily="18" charset="0"/>
              </a:rPr>
              <a:t>2 s</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所以</a:t>
            </a:r>
            <a:r>
              <a:rPr lang="en-US" altLang="zh-CN" sz="2400" i="1">
                <a:solidFill>
                  <a:srgbClr val="00AEEF"/>
                </a:solidFill>
                <a:cs typeface="Times New Roman" panose="02020603050405020304" pitchFamily="18" charset="0"/>
              </a:rPr>
              <a:t>c</a:t>
            </a:r>
            <a:r>
              <a:rPr lang="zh-CN" altLang="zh-CN" sz="2400">
                <a:solidFill>
                  <a:srgbClr val="00AEEF"/>
                </a:solidFill>
                <a:ea typeface="楷体" panose="02010609060101010101" pitchFamily="49" charset="-122"/>
                <a:cs typeface="Times New Roman" panose="02020603050405020304" pitchFamily="18" charset="0"/>
              </a:rPr>
              <a:t>点在</a:t>
            </a:r>
            <a:r>
              <a:rPr lang="en-US" altLang="zh-CN" sz="2400">
                <a:solidFill>
                  <a:srgbClr val="00AEEF"/>
                </a:solidFill>
                <a:cs typeface="Times New Roman" panose="02020603050405020304" pitchFamily="18" charset="0"/>
              </a:rPr>
              <a:t>4</a:t>
            </a:r>
            <a:r>
              <a:rPr lang="zh-CN" altLang="zh-CN" sz="2400">
                <a:solidFill>
                  <a:srgbClr val="00AEEF"/>
                </a:solidFill>
                <a:cs typeface="Times New Roman" panose="02020603050405020304" pitchFamily="18" charset="0"/>
              </a:rPr>
              <a:t>～</a:t>
            </a:r>
            <a:r>
              <a:rPr lang="en-US" altLang="zh-CN" sz="2400" smtClean="0">
                <a:solidFill>
                  <a:srgbClr val="00AEEF"/>
                </a:solidFill>
                <a:cs typeface="Times New Roman" panose="02020603050405020304" pitchFamily="18" charset="0"/>
              </a:rPr>
              <a:t>5 s</a:t>
            </a:r>
            <a:r>
              <a:rPr lang="zh-CN" altLang="zh-CN" sz="2400">
                <a:solidFill>
                  <a:srgbClr val="00AEEF"/>
                </a:solidFill>
                <a:ea typeface="楷体" panose="02010609060101010101" pitchFamily="49" charset="-122"/>
                <a:cs typeface="Times New Roman" panose="02020603050405020304" pitchFamily="18" charset="0"/>
              </a:rPr>
              <a:t>内振动和</a:t>
            </a:r>
            <a:r>
              <a:rPr lang="en-US" altLang="zh-CN" sz="2400" i="1">
                <a:solidFill>
                  <a:srgbClr val="00AEEF"/>
                </a:solidFill>
                <a:cs typeface="Times New Roman" panose="02020603050405020304" pitchFamily="18" charset="0"/>
              </a:rPr>
              <a:t>a</a:t>
            </a:r>
            <a:r>
              <a:rPr lang="zh-CN" altLang="zh-CN" sz="2400">
                <a:solidFill>
                  <a:srgbClr val="00AEEF"/>
                </a:solidFill>
                <a:ea typeface="楷体" panose="02010609060101010101" pitchFamily="49" charset="-122"/>
                <a:cs typeface="Times New Roman" panose="02020603050405020304" pitchFamily="18" charset="0"/>
              </a:rPr>
              <a:t>点在</a:t>
            </a:r>
            <a:r>
              <a:rPr lang="en-US" altLang="zh-CN" sz="2400">
                <a:solidFill>
                  <a:srgbClr val="00AEEF"/>
                </a:solidFill>
                <a:cs typeface="Times New Roman" panose="02020603050405020304" pitchFamily="18" charset="0"/>
              </a:rPr>
              <a:t>6</a:t>
            </a:r>
            <a:r>
              <a:rPr lang="zh-CN" altLang="zh-CN" sz="2400">
                <a:solidFill>
                  <a:srgbClr val="00AEEF"/>
                </a:solidFill>
                <a:cs typeface="Times New Roman" panose="02020603050405020304" pitchFamily="18" charset="0"/>
              </a:rPr>
              <a:t>～</a:t>
            </a:r>
            <a:r>
              <a:rPr lang="en-US" altLang="zh-CN" sz="2400" smtClean="0">
                <a:solidFill>
                  <a:srgbClr val="00AEEF"/>
                </a:solidFill>
                <a:cs typeface="Times New Roman" panose="02020603050405020304" pitchFamily="18" charset="0"/>
              </a:rPr>
              <a:t>7 s</a:t>
            </a:r>
            <a:r>
              <a:rPr lang="zh-CN" altLang="zh-CN" sz="2400">
                <a:solidFill>
                  <a:srgbClr val="00AEEF"/>
                </a:solidFill>
                <a:ea typeface="楷体" panose="02010609060101010101" pitchFamily="49" charset="-122"/>
                <a:cs typeface="Times New Roman" panose="02020603050405020304" pitchFamily="18" charset="0"/>
              </a:rPr>
              <a:t>内振动相同</a:t>
            </a:r>
            <a:r>
              <a:rPr lang="en-US" altLang="zh-CN" sz="2400">
                <a:solidFill>
                  <a:srgbClr val="00AEEF"/>
                </a:solidFill>
                <a:latin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53616" y="908720"/>
            <a:ext cx="968680" cy="342148"/>
          </a:xfrm>
          <a:prstGeom prst="rect">
            <a:avLst/>
          </a:prstGeom>
        </p:spPr>
      </p:pic>
      <p:sp>
        <p:nvSpPr>
          <p:cNvPr id="4" name="内容占位符 3"/>
          <p:cNvSpPr>
            <a:spLocks noGrp="1"/>
          </p:cNvSpPr>
          <p:nvPr>
            <p:ph idx="1"/>
          </p:nvPr>
        </p:nvSpPr>
        <p:spPr>
          <a:xfrm>
            <a:off x="360854" y="764704"/>
            <a:ext cx="11485848" cy="5078313"/>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振动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与波动的区别和联系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区别</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研究对象不同：振动是单个质点所表现出的周而复始的运动现象，波动是大量质点表现出的周而复始的运动现象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运动成因不同：振动是质点由于某种原因离开平衡位置，同时受到指向平衡位置的力——回复力的作用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波动是由于介质中质点受到相邻质点的带动而随之振动，并将振动形式由近及远传播出去，各质点间存在相互作用力，各个质点都受到回复力作用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运动性质不同：质点的振动是变加速运动，波动在同一均匀介质中的传播速度不变</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联系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振动是波动的起因，波动是振动的传播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有波动一定有振动，有振动不一定有波动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波动的周期等于质点振动的周期，波动和振动都是周期性运动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91708;FounderCES"/>
          <p:cNvPicPr/>
          <p:nvPr/>
        </p:nvPicPr>
        <p:blipFill>
          <a:blip r:embed="rId1"/>
          <a:stretch>
            <a:fillRect/>
          </a:stretch>
        </p:blipFill>
        <p:spPr>
          <a:xfrm>
            <a:off x="375220" y="947359"/>
            <a:ext cx="904076" cy="291022"/>
          </a:xfrm>
          <a:prstGeom prst="rect">
            <a:avLst/>
          </a:prstGeom>
        </p:spPr>
      </p:pic>
      <p:pic>
        <p:nvPicPr>
          <p:cNvPr id="8" name="24答案.eps" descr="id:2147491722;FounderCES"/>
          <p:cNvPicPr/>
          <p:nvPr/>
        </p:nvPicPr>
        <p:blipFill>
          <a:blip r:embed="rId2"/>
          <a:stretch>
            <a:fillRect/>
          </a:stretch>
        </p:blipFill>
        <p:spPr>
          <a:xfrm>
            <a:off x="484859" y="3709041"/>
            <a:ext cx="840740" cy="299720"/>
          </a:xfrm>
          <a:prstGeom prst="rect">
            <a:avLst/>
          </a:prstGeom>
        </p:spPr>
      </p:pic>
      <p:sp>
        <p:nvSpPr>
          <p:cNvPr id="3" name="内容占位符 2"/>
          <p:cNvSpPr>
            <a:spLocks noGrp="1"/>
          </p:cNvSpPr>
          <p:nvPr>
            <p:ph idx="1"/>
          </p:nvPr>
        </p:nvSpPr>
        <p:spPr>
          <a:xfrm>
            <a:off x="360854" y="780777"/>
            <a:ext cx="11485848" cy="2861310"/>
          </a:xfrm>
        </p:spPr>
        <p:txBody>
          <a:bodyPr/>
          <a:lstStyle/>
          <a:p>
            <a:pPr hangingPunct="0">
              <a:spcAft>
                <a:spcPts val="0"/>
              </a:spcAft>
              <a:tabLst>
                <a:tab pos="630110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下列关于机械波和机械振动的叙述正确的是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有机械振动必有机械波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有机械波必有机械振动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在波的传播过程中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如振源停止振动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波的传播不会立即停止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在波的传播过程中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振动的质点随波的传播发生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迁移</a:t>
            </a:r>
            <a:endParaRPr lang="zh-CN" altLang="en-US"/>
          </a:p>
        </p:txBody>
      </p:sp>
      <p:sp>
        <p:nvSpPr>
          <p:cNvPr id="2" name="矩形 1"/>
          <p:cNvSpPr/>
          <p:nvPr/>
        </p:nvSpPr>
        <p:spPr>
          <a:xfrm>
            <a:off x="1558702" y="3628068"/>
            <a:ext cx="922047" cy="461665"/>
          </a:xfrm>
          <a:prstGeom prst="rect">
            <a:avLst/>
          </a:prstGeom>
        </p:spPr>
        <p:txBody>
          <a:bodyPr wrap="none">
            <a:spAutoFit/>
          </a:bodyPr>
          <a:lstStyle/>
          <a:p>
            <a:r>
              <a:rPr lang="en-US" altLang="zh-CN" sz="2400">
                <a:solidFill>
                  <a:srgbClr val="000000"/>
                </a:solidFill>
              </a:rPr>
              <a:t>B</a:t>
            </a:r>
            <a:r>
              <a:rPr lang="zh-CN" altLang="zh-CN" sz="2400">
                <a:solidFill>
                  <a:srgbClr val="000000"/>
                </a:solidFill>
                <a:cs typeface="Times New Roman" panose="02020603050405020304" pitchFamily="18" charset="0"/>
              </a:rPr>
              <a:t>、</a:t>
            </a:r>
            <a:r>
              <a:rPr lang="en-US" altLang="zh-CN" sz="2400">
                <a:solidFill>
                  <a:srgbClr val="000000"/>
                </a:solidFill>
              </a:rPr>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1"/>
          <a:stretch>
            <a:fillRect/>
          </a:stretch>
        </p:blipFill>
        <p:spPr>
          <a:xfrm>
            <a:off x="406574" y="948222"/>
            <a:ext cx="764309" cy="272473"/>
          </a:xfrm>
          <a:prstGeom prst="rect">
            <a:avLst/>
          </a:prstGeom>
        </p:spPr>
      </p:pic>
      <p:sp>
        <p:nvSpPr>
          <p:cNvPr id="3" name="内容占位符 2"/>
          <p:cNvSpPr>
            <a:spLocks noGrp="1"/>
          </p:cNvSpPr>
          <p:nvPr>
            <p:ph idx="1"/>
          </p:nvPr>
        </p:nvSpPr>
        <p:spPr>
          <a:xfrm>
            <a:off x="360854" y="764704"/>
            <a:ext cx="11485848" cy="2862322"/>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机械振动不一定有机械波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因为还需要有传播机械波的介质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而机械波传播的就是机械振动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所以有机械波必有机械振动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在波的传播过程中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如振源停止振动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不会有新的机械波从波源发出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但已经形成的波还会继续向远处传播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不会立即停止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在波的传播过程中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振动的质点只在平衡位置附近振动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不会随波的传播发生迁移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06574" y="1639236"/>
            <a:ext cx="1254116" cy="369395"/>
          </a:xfrm>
          <a:prstGeom prst="rect">
            <a:avLst/>
          </a:prstGeom>
        </p:spPr>
      </p:pic>
      <p:pic>
        <p:nvPicPr>
          <p:cNvPr id="6" name="24知识过.eps" descr="id:2147491630;FounderCES"/>
          <p:cNvPicPr/>
          <p:nvPr/>
        </p:nvPicPr>
        <p:blipFill>
          <a:blip r:embed="rId2"/>
          <a:stretch>
            <a:fillRect/>
          </a:stretch>
        </p:blipFill>
        <p:spPr>
          <a:xfrm>
            <a:off x="2188368" y="804441"/>
            <a:ext cx="7723262" cy="536327"/>
          </a:xfrm>
          <a:prstGeom prst="rect">
            <a:avLst/>
          </a:prstGeom>
        </p:spPr>
      </p:pic>
      <p:sp>
        <p:nvSpPr>
          <p:cNvPr id="3" name="内容占位符 2"/>
          <p:cNvSpPr>
            <a:spLocks noGrp="1"/>
          </p:cNvSpPr>
          <p:nvPr>
            <p:ph idx="1"/>
          </p:nvPr>
        </p:nvSpPr>
        <p:spPr>
          <a:xfrm>
            <a:off x="360854" y="1513395"/>
            <a:ext cx="11485848" cy="1753235"/>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波</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的形成与传播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波的定义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振动的传播称为波动，简称波</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1310"/>
          </a:xfrm>
        </p:spPr>
        <p:txBody>
          <a:bodyPr/>
          <a:lstStyle/>
          <a:p>
            <a:pPr lvl="0"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波的形成和传播</a:t>
            </a:r>
            <a:endPar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lvl="0"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如图所示，取一条较长的软绳，当手握绳端上下振动时，绳端带动相邻的质点，使它也上下振动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这个质点又带动更远一些的质点振动，以此类推，绳子上的质点都跟着振动起来，只是后面的质点总比前面的质点迟一些开始振动，绳端这种上下振动的状态就沿绳子传播出去了</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solidFill>
                <a:prstClr val="black"/>
              </a:solidFill>
            </a:endParaRPr>
          </a:p>
        </p:txBody>
      </p:sp>
      <p:pic>
        <p:nvPicPr>
          <p:cNvPr id="4" name="wld573.jpg" descr="id:2147492314;FounderCES"/>
          <p:cNvPicPr/>
          <p:nvPr/>
        </p:nvPicPr>
        <p:blipFill>
          <a:blip r:embed="rId1"/>
          <a:stretch>
            <a:fillRect/>
          </a:stretch>
        </p:blipFill>
        <p:spPr>
          <a:xfrm>
            <a:off x="3142878" y="3861048"/>
            <a:ext cx="4839335" cy="137731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1310"/>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波源</a:t>
            </a:r>
            <a:endPar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首先振动的那个质点称为波源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离波源越远，质点的振动越滞后，但各质点的起振方向与波源的起振方向相同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各质点的振动周期都与波源的振动周期相同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介质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绳、弹簧、水、空气等是波借以传播的物质，叫作介质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3192" y="908720"/>
            <a:ext cx="1308841" cy="346592"/>
          </a:xfrm>
          <a:prstGeom prst="rect">
            <a:avLst/>
          </a:prstGeom>
        </p:spPr>
      </p:pic>
      <p:sp>
        <p:nvSpPr>
          <p:cNvPr id="4" name="内容占位符 3"/>
          <p:cNvSpPr>
            <a:spLocks noGrp="1"/>
          </p:cNvSpPr>
          <p:nvPr>
            <p:ph idx="1"/>
          </p:nvPr>
        </p:nvSpPr>
        <p:spPr>
          <a:xfrm>
            <a:off x="360854" y="764704"/>
            <a:ext cx="11485848" cy="3900235"/>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横波</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和纵波</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横波和纵波是按照质点振动方向和波传播方向的关系来区别的：两个方向</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垂直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的为横波；两个方向在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同一直线上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的为纵波，如声波是典型的纵波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标识性物理量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在横波中，凸起的最高处叫作波峰，凹下的最低处叫作波谷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在纵波中，质点分布最密的位置叫作密部，质点分布最疏的位置叫作疏部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p:pic>
        <p:nvPicPr>
          <p:cNvPr id="5" name="wld574.jpg" descr="id:2147492328;FounderCES"/>
          <p:cNvPicPr/>
          <p:nvPr/>
        </p:nvPicPr>
        <p:blipFill>
          <a:blip r:embed="rId2"/>
          <a:stretch>
            <a:fillRect/>
          </a:stretch>
        </p:blipFill>
        <p:spPr>
          <a:xfrm>
            <a:off x="3574926" y="4657174"/>
            <a:ext cx="4554220" cy="186817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5030"/>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传播媒介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横波只能在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固体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中传播；纵波可以在固体、液体和气体中传播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举例</a:t>
            </a:r>
            <a:endPar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地震波中既有横波，又有纵波，而且纵波传播速度较快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声波是纵波，它不仅能在空气中传播，也能在固体、液体中传播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水波是比较复杂的机械波，不能简单地将水波当成横波</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5030"/>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机械波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机械振动在介质中传播，形成机械波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要有机械振动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要有传播振动的介质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92335;FounderCES"/>
          <p:cNvPicPr/>
          <p:nvPr/>
        </p:nvPicPr>
        <p:blipFill>
          <a:blip r:embed="rId1"/>
          <a:stretch>
            <a:fillRect/>
          </a:stretch>
        </p:blipFill>
        <p:spPr>
          <a:xfrm>
            <a:off x="385960" y="908720"/>
            <a:ext cx="1310640" cy="34798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机械波的实质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传播振动这种运动形式</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质点并不随波迁移</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传递能量的一种方式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依靠介质中各个质点间的相互作用力而使各相邻质点依次做机械振动来传递波源的能量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传递信息的方式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如语言交流就是利用声波传递信息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51;FounderCES"/>
          <p:cNvPicPr/>
          <p:nvPr/>
        </p:nvPicPr>
        <p:blipFill>
          <a:blip r:embed="rId1"/>
          <a:stretch>
            <a:fillRect/>
          </a:stretch>
        </p:blipFill>
        <p:spPr>
          <a:xfrm>
            <a:off x="2134766" y="739720"/>
            <a:ext cx="7628890" cy="659130"/>
          </a:xfrm>
          <a:prstGeom prst="rect">
            <a:avLst/>
          </a:prstGeom>
        </p:spPr>
      </p:pic>
      <p:pic>
        <p:nvPicPr>
          <p:cNvPr id="9" name="图片 8"/>
          <p:cNvPicPr>
            <a:picLocks noChangeAspect="1"/>
          </p:cNvPicPr>
          <p:nvPr/>
        </p:nvPicPr>
        <p:blipFill>
          <a:blip r:embed="rId2"/>
          <a:stretch>
            <a:fillRect/>
          </a:stretch>
        </p:blipFill>
        <p:spPr>
          <a:xfrm>
            <a:off x="374259" y="1602023"/>
            <a:ext cx="959793" cy="337706"/>
          </a:xfrm>
          <a:prstGeom prst="rect">
            <a:avLst/>
          </a:prstGeom>
        </p:spPr>
      </p:pic>
      <p:sp>
        <p:nvSpPr>
          <p:cNvPr id="3" name="内容占位符 2"/>
          <p:cNvSpPr>
            <a:spLocks noGrp="1"/>
          </p:cNvSpPr>
          <p:nvPr>
            <p:ph idx="1"/>
          </p:nvPr>
        </p:nvSpPr>
        <p:spPr>
          <a:xfrm>
            <a:off x="360854" y="1412776"/>
            <a:ext cx="11485848" cy="4523105"/>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机械波</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的特点及质点振动方向判定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机械波的特点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波动过程中介质内各质点的振动周期都与波源的振动周期相同，其运动特点可用三句话来描述：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先振动的质点</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带动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后振动的质点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后振动的质点</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重复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前面质点的振动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后振动质点的振动状态</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落后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于先振动的质点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概括起来就是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带动、重复、落后</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2210</Words>
  <Application>WPS 演示</Application>
  <PresentationFormat>自定义</PresentationFormat>
  <Paragraphs>91</Paragraphs>
  <Slides>16</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16</vt:i4>
      </vt:variant>
    </vt:vector>
  </HeadingPairs>
  <TitlesOfParts>
    <vt:vector size="27" baseType="lpstr">
      <vt:lpstr>Arial</vt:lpstr>
      <vt:lpstr>宋体</vt:lpstr>
      <vt:lpstr>Wingdings</vt:lpstr>
      <vt:lpstr>Times New Roman</vt:lpstr>
      <vt:lpstr>楷体</vt:lpstr>
      <vt:lpstr>微软雅黑</vt:lpstr>
      <vt:lpstr>黑体</vt:lpstr>
      <vt:lpstr>Book Antiqua</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395</cp:revision>
  <dcterms:created xsi:type="dcterms:W3CDTF">2020-11-06T05:24:00Z</dcterms:created>
  <dcterms:modified xsi:type="dcterms:W3CDTF">2025-06-24T01:41:38Z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23B6BB08AB614EE5A624C57D90DD9833_12</vt:lpwstr>
  </property>
</Properties>
</file>